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322" r:id="rId2"/>
    <p:sldId id="357" r:id="rId3"/>
    <p:sldId id="323" r:id="rId4"/>
    <p:sldId id="360" r:id="rId5"/>
    <p:sldId id="383" r:id="rId6"/>
    <p:sldId id="361" r:id="rId7"/>
    <p:sldId id="362" r:id="rId8"/>
    <p:sldId id="363" r:id="rId9"/>
    <p:sldId id="364" r:id="rId10"/>
    <p:sldId id="365" r:id="rId11"/>
    <p:sldId id="366" r:id="rId12"/>
    <p:sldId id="381" r:id="rId13"/>
    <p:sldId id="324" r:id="rId14"/>
    <p:sldId id="358" r:id="rId15"/>
    <p:sldId id="359" r:id="rId16"/>
    <p:sldId id="328" r:id="rId17"/>
    <p:sldId id="333" r:id="rId18"/>
    <p:sldId id="339" r:id="rId19"/>
    <p:sldId id="368" r:id="rId20"/>
    <p:sldId id="337" r:id="rId21"/>
    <p:sldId id="369" r:id="rId22"/>
    <p:sldId id="342" r:id="rId23"/>
    <p:sldId id="370" r:id="rId24"/>
    <p:sldId id="338" r:id="rId25"/>
    <p:sldId id="371" r:id="rId26"/>
    <p:sldId id="372" r:id="rId27"/>
    <p:sldId id="374" r:id="rId28"/>
    <p:sldId id="375" r:id="rId29"/>
    <p:sldId id="373" r:id="rId30"/>
    <p:sldId id="376" r:id="rId31"/>
    <p:sldId id="377" r:id="rId32"/>
    <p:sldId id="378" r:id="rId33"/>
    <p:sldId id="379" r:id="rId34"/>
    <p:sldId id="380" r:id="rId35"/>
    <p:sldId id="35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4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4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405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2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9758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36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72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1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4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4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2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2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5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2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63A99-3C6D-4A17-AA5B-57DBBAAA706F}" type="datetimeFigureOut">
              <a:rPr lang="en-US" smtClean="0"/>
              <a:t>21/08/2023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2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peak.com/channels/new" TargetMode="External"/><Relationship Id="rId2" Type="http://schemas.openxmlformats.org/officeDocument/2006/relationships/hyperlink" Target="file:///E:\IoT%20&amp;amp;%20Ungdung\thingspeak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b="1" dirty="0" err="1">
                <a:latin typeface="Arial" panose="020B0604020202020204" pitchFamily="34" charset="0"/>
              </a:rPr>
              <a:t>Môn</a:t>
            </a:r>
            <a:r>
              <a:rPr lang="en-US" altLang="en-US" sz="4000" b="1" dirty="0">
                <a:latin typeface="Arial" panose="020B0604020202020204" pitchFamily="34" charset="0"/>
              </a:rPr>
              <a:t> </a:t>
            </a:r>
            <a:r>
              <a:rPr lang="en-US" altLang="en-US" sz="4000" b="1" dirty="0" err="1">
                <a:latin typeface="Arial" panose="020B0604020202020204" pitchFamily="34" charset="0"/>
              </a:rPr>
              <a:t>học</a:t>
            </a:r>
            <a:r>
              <a:rPr lang="en-US" altLang="en-US" sz="4000" b="1" dirty="0">
                <a:latin typeface="Arial" panose="020B0604020202020204" pitchFamily="34" charset="0"/>
              </a:rPr>
              <a:t>: IoT </a:t>
            </a:r>
            <a:r>
              <a:rPr lang="en-US" altLang="en-US" sz="4000" b="1" dirty="0" err="1">
                <a:latin typeface="Arial" panose="020B0604020202020204" pitchFamily="34" charset="0"/>
              </a:rPr>
              <a:t>và</a:t>
            </a:r>
            <a:r>
              <a:rPr lang="en-US" altLang="en-US" sz="4000" b="1" dirty="0">
                <a:latin typeface="Arial" panose="020B0604020202020204" pitchFamily="34" charset="0"/>
              </a:rPr>
              <a:t> </a:t>
            </a:r>
            <a:r>
              <a:rPr lang="en-US" altLang="en-US" sz="4000" b="1" dirty="0" err="1">
                <a:latin typeface="Arial" panose="020B0604020202020204" pitchFamily="34" charset="0"/>
              </a:rPr>
              <a:t>Ứng</a:t>
            </a:r>
            <a:r>
              <a:rPr lang="en-US" altLang="en-US" sz="4000" b="1" dirty="0">
                <a:latin typeface="Arial" panose="020B0604020202020204" pitchFamily="34" charset="0"/>
              </a:rPr>
              <a:t> </a:t>
            </a:r>
            <a:r>
              <a:rPr lang="en-US" altLang="en-US" sz="4000" b="1" dirty="0" err="1">
                <a:latin typeface="Arial" panose="020B0604020202020204" pitchFamily="34" charset="0"/>
              </a:rPr>
              <a:t>dụng</a:t>
            </a:r>
            <a:endParaRPr lang="en-US" altLang="en-US" sz="2200" b="1" dirty="0"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EFD46AD-16DE-5655-7554-F4317A508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310" y="1668657"/>
            <a:ext cx="10360499" cy="227527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 marL="223838" indent="-223838" eaLnBrk="1" hangingPunct="1">
              <a:defRPr/>
            </a:pP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Chương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3: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Phát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triển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hệ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thống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IoT</a:t>
            </a:r>
          </a:p>
          <a:p>
            <a:pPr marL="223838" indent="-223838" eaLnBrk="1" hangingPunct="1">
              <a:defRPr/>
            </a:pPr>
            <a:endParaRPr lang="en-US" altLang="en-US" sz="25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223838" indent="-223838" algn="ctr" eaLnBrk="1" hangingPunct="1">
              <a:defRPr/>
            </a:pPr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 DEMO GIÁM</a:t>
            </a:r>
            <a:r>
              <a:rPr lang="vi-VN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SÁT</a:t>
            </a:r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vi-VN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NHIỆT ĐỘ</a:t>
            </a:r>
            <a:r>
              <a:rPr 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</a:t>
            </a:r>
            <a:r>
              <a:rPr lang="vi-VN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Ộ ẨM</a:t>
            </a:r>
            <a:endParaRPr lang="en-US" sz="2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3838" indent="-223838" algn="ctr" eaLnBrk="1" hangingPunct="1">
              <a:defRPr/>
            </a:pPr>
            <a:endParaRPr lang="en-US" altLang="en-US" sz="25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223838" indent="-223838" eaLnBrk="1" hangingPunct="1">
              <a:defRPr/>
            </a:pP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  </a:t>
            </a:r>
            <a:r>
              <a:rPr lang="en-US" altLang="en-US" sz="25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altLang="en-US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sz="4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Chọn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loại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board Arduino </a:t>
            </a:r>
            <a:endParaRPr lang="en-US" altLang="en-US" sz="4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F52CA06-4D9C-A662-D852-207A594C8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217" y="1560946"/>
            <a:ext cx="8192655" cy="460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6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241301"/>
            <a:ext cx="9652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cổng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COM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giữa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Arduino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máy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tính</a:t>
            </a:r>
            <a:endParaRPr lang="en-US" altLang="en-US" sz="4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CE0128-7930-36F8-C91E-9C3B86A7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8671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9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241301"/>
            <a:ext cx="9652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cổng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COM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giữa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Arduino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máy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tính</a:t>
            </a:r>
            <a:endParaRPr lang="en-US" altLang="en-US" sz="4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A1F7098-7B44-FCB8-0C26-E1133EEB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25" y="1295815"/>
            <a:ext cx="6479583" cy="54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68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Đăng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ký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MQTT Cloud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để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bị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A36F1-81D0-EDDB-4DF5-3B3D33145618}"/>
              </a:ext>
            </a:extLst>
          </p:cNvPr>
          <p:cNvSpPr txBox="1"/>
          <p:nvPr/>
        </p:nvSpPr>
        <p:spPr>
          <a:xfrm>
            <a:off x="1293092" y="1219200"/>
            <a:ext cx="6096000" cy="456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vi-VN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Đăng ký</a:t>
            </a:r>
            <a:r>
              <a:rPr lang="vi-VN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thingspeak </a:t>
            </a:r>
            <a:r>
              <a:rPr lang="vi-VN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 tạo kết nối.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72C96-2082-EF6C-C1B5-249614B9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589" y="2423305"/>
            <a:ext cx="9798993" cy="368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4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kênh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Nhiệt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độ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độ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ẩm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A36F1-81D0-EDDB-4DF5-3B3D33145618}"/>
              </a:ext>
            </a:extLst>
          </p:cNvPr>
          <p:cNvSpPr txBox="1"/>
          <p:nvPr/>
        </p:nvSpPr>
        <p:spPr>
          <a:xfrm>
            <a:off x="1293092" y="1219200"/>
            <a:ext cx="6096000" cy="451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 1 channel.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2CD5D-705D-FE43-84E6-553EB674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0" y="2420283"/>
            <a:ext cx="5416551" cy="3573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C9E8F-8E07-FA79-973B-5A307BDC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538" y="2347598"/>
            <a:ext cx="4620378" cy="36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0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kênh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Nhiệt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độ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độ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ẩm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(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50A36F1-81D0-EDDB-4DF5-3B3D33145618}"/>
              </a:ext>
            </a:extLst>
          </p:cNvPr>
          <p:cNvSpPr txBox="1"/>
          <p:nvPr/>
        </p:nvSpPr>
        <p:spPr>
          <a:xfrm>
            <a:off x="1293092" y="1219200"/>
            <a:ext cx="6096000" cy="451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 1 channel.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8C78F8-B554-5654-40A2-8C45E906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17" y="2493818"/>
            <a:ext cx="10667997" cy="33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58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GIAO DIỆN QUẢN LÝ KÊNH VỪA TẠO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E245513-4F7F-EDBF-E3D2-B51E7BC5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34835"/>
            <a:ext cx="9837335" cy="5443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045CA-87A9-D9FC-C26A-16E75648AB9D}"/>
              </a:ext>
            </a:extLst>
          </p:cNvPr>
          <p:cNvSpPr txBox="1"/>
          <p:nvPr/>
        </p:nvSpPr>
        <p:spPr>
          <a:xfrm>
            <a:off x="1431636" y="1237673"/>
            <a:ext cx="8765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https://thingspeak.com/channels/1848057/private_show</a:t>
            </a:r>
          </a:p>
        </p:txBody>
      </p:sp>
    </p:spTree>
    <p:extLst>
      <p:ext uri="{BB962C8B-B14F-4D97-AF65-F5344CB8AC3E}">
        <p14:creationId xmlns:p14="http://schemas.microsoft.com/office/powerpoint/2010/main" val="305134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tin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với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channel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7F1C907-F1CB-26A7-FE38-02D2210B8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90" y="1536701"/>
            <a:ext cx="5540220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3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tin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để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dùng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để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coding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giữa</a:t>
            </a:r>
            <a:b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thật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cloud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F8F9330-64EF-154A-24F2-0F67AA7F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368" y="1289857"/>
            <a:ext cx="4804305" cy="51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8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tin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để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dùng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để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coding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giữa</a:t>
            </a:r>
            <a:b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thật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cloud (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0E0019-F5AE-B398-06A2-43FE7E231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4" y="1580990"/>
            <a:ext cx="10973751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9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3090" y="109682"/>
            <a:ext cx="10224655" cy="838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3838" indent="-223838"/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LAB DEMO GIÁM</a:t>
            </a:r>
            <a:r>
              <a:rPr lang="vi-VN" sz="4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SÁT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:</a:t>
            </a:r>
            <a:r>
              <a:rPr lang="vi-VN" sz="4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NHIỆT ĐỘ</a:t>
            </a: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, Đ</a:t>
            </a:r>
            <a:r>
              <a:rPr lang="vi-VN" sz="4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Ộ ẨM</a:t>
            </a:r>
            <a:endParaRPr lang="en-US" altLang="en-US" sz="40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EFD46AD-16DE-5655-7554-F4317A508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263" y="1125682"/>
            <a:ext cx="10360499" cy="118340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 marL="223838" indent="-223838" algn="ctr" eaLnBrk="1" hangingPunct="1">
              <a:defRPr/>
            </a:pPr>
            <a:endParaRPr lang="en-US" altLang="en-US" sz="2500" b="1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223838" indent="-223838" eaLnBrk="1" hangingPunct="1">
              <a:defRPr/>
            </a:pP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  </a:t>
            </a:r>
            <a:r>
              <a:rPr lang="en-US" altLang="en-US" sz="25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Sơ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đồ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:</a:t>
            </a:r>
            <a:endParaRPr lang="en-US" altLang="en-US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8FAC9D-2626-E851-EEB2-EB58BE91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63" y="2299250"/>
            <a:ext cx="10802083" cy="20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52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Coding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giữa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thật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cloud (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sz="4000" b="1" dirty="0" err="1">
                <a:solidFill>
                  <a:srgbClr val="FF0000"/>
                </a:solidFill>
                <a:latin typeface="Arial" panose="020B0604020202020204" pitchFamily="34" charset="0"/>
              </a:rPr>
              <a:t>thông</a:t>
            </a:r>
            <a:r>
              <a:rPr lang="en-US" altLang="en-US" sz="4000" b="1" dirty="0">
                <a:solidFill>
                  <a:srgbClr val="FF0000"/>
                </a:solidFill>
                <a:latin typeface="Arial" panose="020B0604020202020204" pitchFamily="34" charset="0"/>
              </a:rPr>
              <a:t> qua API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C158496-A364-5056-C84B-0DC15609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933" y="1284720"/>
            <a:ext cx="4377996" cy="557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66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Khai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MQTT secrets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559CDE4-F7DC-68AE-BA03-3E698810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24" y="1618209"/>
            <a:ext cx="9579170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Thư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sử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dụng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khi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coding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058DDB-1C8C-2C9C-CCE6-07CAC603E6BD}"/>
              </a:ext>
            </a:extLst>
          </p:cNvPr>
          <p:cNvSpPr txBox="1"/>
          <p:nvPr/>
        </p:nvSpPr>
        <p:spPr>
          <a:xfrm>
            <a:off x="2327564" y="222149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"</a:t>
            </a:r>
            <a:r>
              <a:rPr lang="en-US" dirty="0" err="1"/>
              <a:t>EspMQTTClient.h</a:t>
            </a:r>
            <a:r>
              <a:rPr lang="en-US" dirty="0"/>
              <a:t>"</a:t>
            </a:r>
          </a:p>
          <a:p>
            <a:r>
              <a:rPr lang="en-US" dirty="0"/>
              <a:t>#include "</a:t>
            </a:r>
            <a:r>
              <a:rPr lang="en-US" dirty="0" err="1"/>
              <a:t>mqtt_secrets.h</a:t>
            </a:r>
            <a:r>
              <a:rPr lang="en-US" dirty="0"/>
              <a:t>"</a:t>
            </a:r>
          </a:p>
          <a:p>
            <a:r>
              <a:rPr lang="en-US" dirty="0"/>
              <a:t>#include "</a:t>
            </a:r>
            <a:r>
              <a:rPr lang="en-US" dirty="0" err="1"/>
              <a:t>DHT.h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258350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QUÁ TRÌNH NẠP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037009F-AA96-6B77-2282-A08CB27CD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05"/>
          <a:stretch/>
        </p:blipFill>
        <p:spPr>
          <a:xfrm>
            <a:off x="1736436" y="1671782"/>
            <a:ext cx="8940800" cy="463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211282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KẾT QUẢ ĐO ĐƯỢC NHIỆT ĐỘ VÀ ĐỘ ẨM</a:t>
            </a:r>
            <a:b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</a:br>
            <a:r>
              <a:rPr lang="en-US" sz="2000" dirty="0"/>
              <a:t>https://thingspeak.com/channels/1848057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7E82F7-6460-BC4B-B940-6C1AFCF8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08" y="1158156"/>
            <a:ext cx="8272987" cy="56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26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CẢNH BÁO NHIỆT ĐỘ VÀ ĐỘ ẨM 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QUA MAIL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46B2A5-44FF-7819-821B-8BA9A0068669}"/>
              </a:ext>
            </a:extLst>
          </p:cNvPr>
          <p:cNvSpPr txBox="1"/>
          <p:nvPr/>
        </p:nvSpPr>
        <p:spPr>
          <a:xfrm>
            <a:off x="1524000" y="1536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https://ifttt.com/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BC044-51E1-BE7F-5DCC-C9D877E0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4" y="2223533"/>
            <a:ext cx="11491956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7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CẢNH BÁO NHIỆT ĐỘ VÀ ĐỘ ẨM 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QUA MAIL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46B2A5-44FF-7819-821B-8BA9A0068669}"/>
              </a:ext>
            </a:extLst>
          </p:cNvPr>
          <p:cNvSpPr txBox="1"/>
          <p:nvPr/>
        </p:nvSpPr>
        <p:spPr>
          <a:xfrm>
            <a:off x="1524000" y="1536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https://ifttt.com/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321E6-2128-6907-8172-52661879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71" y="1821217"/>
            <a:ext cx="6536079" cy="44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0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CẢNH BÁO NHIỆT ĐỘ VÀ ĐỘ ẨM 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QUA MAIL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46B2A5-44FF-7819-821B-8BA9A0068669}"/>
              </a:ext>
            </a:extLst>
          </p:cNvPr>
          <p:cNvSpPr txBox="1"/>
          <p:nvPr/>
        </p:nvSpPr>
        <p:spPr>
          <a:xfrm>
            <a:off x="1524000" y="1536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https://ifttt.com/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84DD3-BD08-2ABF-C66E-0D315BB94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06033"/>
            <a:ext cx="10348857" cy="5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50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CẢNH BÁO NHIỆT ĐỘ VÀ ĐỘ ẨM 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QUA MAIL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16F397A-1361-B6CD-0980-496DE663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736" y="1731613"/>
            <a:ext cx="9167654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6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qua email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ECF6211-9A8E-82DA-753F-A811507EA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7" r="16137" b="10977"/>
          <a:stretch/>
        </p:blipFill>
        <p:spPr>
          <a:xfrm>
            <a:off x="2115127" y="1536701"/>
            <a:ext cx="8682182" cy="49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Đặc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tả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hệ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thống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E08887-4B8A-B26C-F4D0-94CA5FBC27A3}"/>
              </a:ext>
            </a:extLst>
          </p:cNvPr>
          <p:cNvSpPr txBox="1"/>
          <p:nvPr/>
        </p:nvSpPr>
        <p:spPr>
          <a:xfrm>
            <a:off x="1302327" y="1444337"/>
            <a:ext cx="10621817" cy="2812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b="1" u="sng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b="1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u="sng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400" b="1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u="sng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2400" b="1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u="sng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2400" b="1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Esp8266</a:t>
            </a:r>
            <a:r>
              <a:rPr lang="en-US" sz="2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MQTT cloud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dht11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biến </a:t>
            </a:r>
            <a:r>
              <a:rPr lang="vi-VN" sz="2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dht11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  <a:r>
              <a:rPr lang="vi-V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 ĐỘ</a:t>
            </a:r>
            <a:r>
              <a:rPr 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</a:t>
            </a:r>
            <a:r>
              <a:rPr lang="vi-V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Ộ ẨM</a:t>
            </a:r>
            <a:endParaRPr lang="en-US" sz="2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Mqtt cloud </a:t>
            </a: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thingspeak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client, API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IFFF,….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76200" lvl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</a:pPr>
            <a:r>
              <a:rPr lang="en-US" sz="2400" b="1" i="1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 </a:t>
            </a:r>
            <a:r>
              <a:rPr lang="en-US" sz="2400" b="1" i="1" u="sng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400" b="1" i="1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u="sng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400" b="1" i="1" u="sng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	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https://thingspeak.com/channels/new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IFFF cảnh báo qua email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sự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xảy</a:t>
            </a:r>
            <a:r>
              <a:rPr lang="en-US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r>
              <a:rPr lang="vi-VN" sz="24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682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qua email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FE956F7-C816-2CE0-270F-7D61ACAD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772" y="1536701"/>
            <a:ext cx="5479255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57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qua email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F7A83F2-181B-1392-E377-33AD34F3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36" y="2093905"/>
            <a:ext cx="5684517" cy="441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61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cảnh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e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mail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tự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động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cloud</a:t>
            </a:r>
            <a:b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en-US" altLang="en-US" sz="1300" dirty="0">
                <a:solidFill>
                  <a:srgbClr val="C00000"/>
                </a:solidFill>
                <a:latin typeface="Arial" panose="020B0604020202020204" pitchFamily="34" charset="0"/>
              </a:rPr>
              <a:t>https://maker.ifttt.com/trigger/notify_tem_hum/with/key/m7MiAnpfhcPQuCHhgvelE1jEw8f3Q3Wbd2PrV36FFKE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3F7EA91-6226-8422-CAE2-99922267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49" y="1219200"/>
            <a:ext cx="778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91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cảnh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báo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e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mail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tự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động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cloud</a:t>
            </a:r>
            <a:b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</a:br>
            <a:r>
              <a:rPr lang="en-US" altLang="en-US" sz="1300" dirty="0">
                <a:solidFill>
                  <a:srgbClr val="C00000"/>
                </a:solidFill>
                <a:latin typeface="Arial" panose="020B0604020202020204" pitchFamily="34" charset="0"/>
              </a:rPr>
              <a:t>https://maker.ifttt.com/trigger/notify_tem_hum/with/key/m7MiAnpfhcPQuCHhgvelE1jEw8f3Q3Wbd2PrV36FFKE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77EBD41-7E7E-518A-16BC-D3753E566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82" y="1396508"/>
            <a:ext cx="8885185" cy="54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72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85455" y="381000"/>
            <a:ext cx="10349132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quả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nhận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qua e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mail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tự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động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cloud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khi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sự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kiện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nhiệt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độ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hoặc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độ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ẩm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vượt</a:t>
            </a:r>
            <a: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Arial" panose="020B0604020202020204" pitchFamily="34" charset="0"/>
              </a:rPr>
              <a:t>ngưỡng</a:t>
            </a:r>
            <a:b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</a:br>
            <a:br>
              <a:rPr lang="en-US" altLang="en-US" sz="4000" dirty="0">
                <a:solidFill>
                  <a:srgbClr val="C00000"/>
                </a:solidFill>
                <a:latin typeface="Arial" panose="020B0604020202020204" pitchFamily="34" charset="0"/>
              </a:rPr>
            </a:br>
            <a:endParaRPr lang="en-US" altLang="en-US" sz="13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992E964-8A98-D7AE-34FB-5E5ACE96C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43" y="1738796"/>
            <a:ext cx="9861314" cy="338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30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F178E0-7557-8E6B-65A1-53D3BC3FEF03}"/>
              </a:ext>
            </a:extLst>
          </p:cNvPr>
          <p:cNvCxnSpPr/>
          <p:nvPr/>
        </p:nvCxnSpPr>
        <p:spPr>
          <a:xfrm>
            <a:off x="1803400" y="1219200"/>
            <a:ext cx="8585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74FBE2B-FB43-44DD-D95C-2652B113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9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marL="342900" marR="76200" lvl="0" indent="-34290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SzPts val="1200"/>
              <a:buFont typeface="Times New Roman" panose="02020603050405020304" pitchFamily="18" charset="0"/>
              <a:buChar char="-"/>
            </a:pP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Mạch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Esp8266</a:t>
            </a:r>
            <a:r>
              <a:rPr lang="en-US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</a:t>
            </a:r>
            <a:r>
              <a:rPr lang="en-US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biến </a:t>
            </a:r>
            <a:r>
              <a:rPr lang="vi-VN" sz="4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dht11</a:t>
            </a:r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F193A94-98E8-772F-98BA-EE545CE57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4" r="1306" b="16364"/>
          <a:stretch/>
        </p:blipFill>
        <p:spPr>
          <a:xfrm>
            <a:off x="576325" y="1459345"/>
            <a:ext cx="5076330" cy="5135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50D3C9-1FA3-F2C6-D009-9E5335FDD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0" r="16240" b="12188"/>
          <a:stretch/>
        </p:blipFill>
        <p:spPr>
          <a:xfrm>
            <a:off x="6359813" y="1459345"/>
            <a:ext cx="5076330" cy="51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6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Cài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đặt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Arduino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637D601-B282-44B1-E3D4-BF20247E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64" y="1774795"/>
            <a:ext cx="8045927" cy="4771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0D97D7-AF3B-9218-5C65-E1CAB162A8A8}"/>
              </a:ext>
            </a:extLst>
          </p:cNvPr>
          <p:cNvSpPr txBox="1"/>
          <p:nvPr/>
        </p:nvSpPr>
        <p:spPr>
          <a:xfrm>
            <a:off x="1375164" y="1312332"/>
            <a:ext cx="731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Download software: https://www.arduino.cc/en/software</a:t>
            </a:r>
          </a:p>
        </p:txBody>
      </p:sp>
    </p:spTree>
    <p:extLst>
      <p:ext uri="{BB962C8B-B14F-4D97-AF65-F5344CB8AC3E}">
        <p14:creationId xmlns:p14="http://schemas.microsoft.com/office/powerpoint/2010/main" val="256953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Cài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đặt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Arduino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0D97D7-AF3B-9218-5C65-E1CAB162A8A8}"/>
              </a:ext>
            </a:extLst>
          </p:cNvPr>
          <p:cNvSpPr txBox="1"/>
          <p:nvPr/>
        </p:nvSpPr>
        <p:spPr>
          <a:xfrm>
            <a:off x="1375164" y="1312332"/>
            <a:ext cx="10512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Download software: https://www.arduino.cc/en/software/OldSoftwareReleases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B6362-BC4A-3F2A-B17B-D935F2C5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747" y="1749846"/>
            <a:ext cx="8348505" cy="50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1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Cài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đặt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Arduino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0D97D7-AF3B-9218-5C65-E1CAB162A8A8}"/>
              </a:ext>
            </a:extLst>
          </p:cNvPr>
          <p:cNvSpPr txBox="1"/>
          <p:nvPr/>
        </p:nvSpPr>
        <p:spPr>
          <a:xfrm>
            <a:off x="1375164" y="1312332"/>
            <a:ext cx="10512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3B865-D3CA-4B0B-9A0A-5F845EB6C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84" y="2197442"/>
            <a:ext cx="4016088" cy="27586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12239E-F581-F238-E44D-382CCC556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756" y="2197442"/>
            <a:ext cx="4016088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1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61513" y="800100"/>
            <a:ext cx="9144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Cài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đặt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Arduino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thành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công</a:t>
            </a:r>
            <a:b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</a:rPr>
              <a:t>GIAO DIỆN CHÍNH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3747AD-17D8-F3BA-8614-F1212BF6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82" y="2179020"/>
            <a:ext cx="5585944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Cài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đặt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Thư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Arduino</a:t>
            </a:r>
            <a:b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https://arduino.esp8266.com/stable/package_esp8266com_index.json </a:t>
            </a: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9EF3F93-7FD2-EF0F-4595-A8764A4E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8" y="1386663"/>
            <a:ext cx="5380964" cy="4084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9CE6A-703E-ABB8-1E9F-87ED6A64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13" y="1479026"/>
            <a:ext cx="5301672" cy="408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0820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330</TotalTime>
  <Words>546</Words>
  <Application>Microsoft Office PowerPoint</Application>
  <PresentationFormat>Widescreen</PresentationFormat>
  <Paragraphs>60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Century Gothic</vt:lpstr>
      <vt:lpstr>Tahoma</vt:lpstr>
      <vt:lpstr>Times New Roman</vt:lpstr>
      <vt:lpstr>Wingdings 3</vt:lpstr>
      <vt:lpstr>Wisp</vt:lpstr>
      <vt:lpstr>Môn học: IoT và Ứng dụng</vt:lpstr>
      <vt:lpstr>LAB DEMO GIÁM SÁT: NHIỆT ĐỘ, ĐỘ ẨM</vt:lpstr>
      <vt:lpstr>Đặc tả hệ thống</vt:lpstr>
      <vt:lpstr>Mạch Esp8266 &amp; Cảm biến dht11 </vt:lpstr>
      <vt:lpstr>Cài đặt Arduino</vt:lpstr>
      <vt:lpstr>Cài đặt Arduino</vt:lpstr>
      <vt:lpstr>Cài đặt Arduino</vt:lpstr>
      <vt:lpstr>Cài đặt Arduino thành công GIAO DIỆN CHÍNH</vt:lpstr>
      <vt:lpstr>Cài đặt Thư viện Arduino https://arduino.esp8266.com/stable/package_esp8266com_index.json </vt:lpstr>
      <vt:lpstr>Chọn loại board Arduino </vt:lpstr>
      <vt:lpstr>Thiết lập cổng COM giữa Arduino và máy tính</vt:lpstr>
      <vt:lpstr>Thiết lập cổng COM giữa Arduino và máy tính</vt:lpstr>
      <vt:lpstr>Đăng ký MQTT Cloud để kết nối thiết bị</vt:lpstr>
      <vt:lpstr>Tạo kênh: Nhiệt độ, độ ẩm</vt:lpstr>
      <vt:lpstr>Tạo kênh: Nhiệt độ, độ ẩm (tt)</vt:lpstr>
      <vt:lpstr>GIAO DIỆN QUẢN LÝ KÊNH VỪA TẠO</vt:lpstr>
      <vt:lpstr>Tạo thông tin kết nối thiết bị với channel</vt:lpstr>
      <vt:lpstr>Thông tin để dùng để coding kết nối giữa  thiết bị thật và cloud</vt:lpstr>
      <vt:lpstr>Thông tin để dùng để coding kết nối giữa  thiết bị thật và cloud (tt)</vt:lpstr>
      <vt:lpstr>Coding kết nối giữa thiết bị thật và cloud (tt) thông qua API</vt:lpstr>
      <vt:lpstr>Khai báo MQTT secrets</vt:lpstr>
      <vt:lpstr>Thư viện sử dụng khi coding</vt:lpstr>
      <vt:lpstr>QUÁ TRÌNH NẠP CODE</vt:lpstr>
      <vt:lpstr>KẾT QUẢ ĐO ĐƯỢC NHIỆT ĐỘ VÀ ĐỘ ẨM https://thingspeak.com/channels/1848057</vt:lpstr>
      <vt:lpstr>CẢNH BÁO NHIỆT ĐỘ VÀ ĐỘ ẨM QUA MAIL</vt:lpstr>
      <vt:lpstr>CẢNH BÁO NHIỆT ĐỘ VÀ ĐỘ ẨM QUA MAIL</vt:lpstr>
      <vt:lpstr>CẢNH BÁO NHIỆT ĐỘ VÀ ĐỘ ẨM QUA MAIL</vt:lpstr>
      <vt:lpstr>CẢNH BÁO NHIỆT ĐỘ VÀ ĐỘ ẨM QUA MAIL</vt:lpstr>
      <vt:lpstr>Thông báo qua email</vt:lpstr>
      <vt:lpstr>Thông báo qua email</vt:lpstr>
      <vt:lpstr>Thông báo qua email</vt:lpstr>
      <vt:lpstr>Thiết lập cảnh báo email tự động cloud https://maker.ifttt.com/trigger/notify_tem_hum/with/key/m7MiAnpfhcPQuCHhgvelE1jEw8f3Q3Wbd2PrV36FFKE</vt:lpstr>
      <vt:lpstr>Thiết lập cảnh báo email tự động cloud https://maker.ifttt.com/trigger/notify_tem_hum/with/key/m7MiAnpfhcPQuCHhgvelE1jEw8f3Q3Wbd2PrV36FFKE</vt:lpstr>
      <vt:lpstr>Kết quả nhận qua email tự động cloud khi sự kiện nhiệt độ hoặc độ ẩm vượt ngưỡng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Môn học: IoT và Ứng dụng</dc:title>
  <dc:creator>Minh Linh</dc:creator>
  <cp:lastModifiedBy>MINH LINH</cp:lastModifiedBy>
  <cp:revision>72</cp:revision>
  <dcterms:created xsi:type="dcterms:W3CDTF">2022-07-13T13:13:13Z</dcterms:created>
  <dcterms:modified xsi:type="dcterms:W3CDTF">2023-08-21T02:03:14Z</dcterms:modified>
</cp:coreProperties>
</file>